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8FB"/>
          </a:solidFill>
        </a:fill>
      </a:tcStyle>
    </a:wholeTbl>
    <a:band2H>
      <a:tcTxStyle b="def" i="def"/>
      <a:tcStyle>
        <a:tcBdr/>
        <a:fill>
          <a:solidFill>
            <a:srgbClr val="E8EDFD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7" name="Shape 10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j-lt"/>
        <a:ea typeface="+mj-ea"/>
        <a:cs typeface="+mj-cs"/>
        <a:sym typeface="Arial"/>
      </a:defRPr>
    </a:lvl1pPr>
    <a:lvl2pPr indent="228600" latinLnBrk="0">
      <a:defRPr sz="1400">
        <a:latin typeface="+mj-lt"/>
        <a:ea typeface="+mj-ea"/>
        <a:cs typeface="+mj-cs"/>
        <a:sym typeface="Arial"/>
      </a:defRPr>
    </a:lvl2pPr>
    <a:lvl3pPr indent="457200" latinLnBrk="0">
      <a:defRPr sz="1400">
        <a:latin typeface="+mj-lt"/>
        <a:ea typeface="+mj-ea"/>
        <a:cs typeface="+mj-cs"/>
        <a:sym typeface="Arial"/>
      </a:defRPr>
    </a:lvl3pPr>
    <a:lvl4pPr indent="685800" latinLnBrk="0">
      <a:defRPr sz="1400">
        <a:latin typeface="+mj-lt"/>
        <a:ea typeface="+mj-ea"/>
        <a:cs typeface="+mj-cs"/>
        <a:sym typeface="Arial"/>
      </a:defRPr>
    </a:lvl4pPr>
    <a:lvl5pPr indent="914400" latinLnBrk="0">
      <a:defRPr sz="1400">
        <a:latin typeface="+mj-lt"/>
        <a:ea typeface="+mj-ea"/>
        <a:cs typeface="+mj-cs"/>
        <a:sym typeface="Arial"/>
      </a:defRPr>
    </a:lvl5pPr>
    <a:lvl6pPr indent="1143000" latinLnBrk="0">
      <a:defRPr sz="1400">
        <a:latin typeface="+mj-lt"/>
        <a:ea typeface="+mj-ea"/>
        <a:cs typeface="+mj-cs"/>
        <a:sym typeface="Arial"/>
      </a:defRPr>
    </a:lvl6pPr>
    <a:lvl7pPr indent="1371600" latinLnBrk="0">
      <a:defRPr sz="1400">
        <a:latin typeface="+mj-lt"/>
        <a:ea typeface="+mj-ea"/>
        <a:cs typeface="+mj-cs"/>
        <a:sym typeface="Arial"/>
      </a:defRPr>
    </a:lvl7pPr>
    <a:lvl8pPr indent="1600200" latinLnBrk="0">
      <a:defRPr sz="1400">
        <a:latin typeface="+mj-lt"/>
        <a:ea typeface="+mj-ea"/>
        <a:cs typeface="+mj-cs"/>
        <a:sym typeface="Arial"/>
      </a:defRPr>
    </a:lvl8pPr>
    <a:lvl9pPr indent="1828800" latinLnBrk="0">
      <a:defRPr sz="1400">
        <a:latin typeface="+mj-lt"/>
        <a:ea typeface="+mj-ea"/>
        <a:cs typeface="+mj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8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8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8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8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xx%"/>
          <p:cNvSpPr txBox="1"/>
          <p:nvPr>
            <p:ph type="title" hasCustomPrompt="1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xx%</a:t>
            </a:r>
          </a:p>
        </p:txBody>
      </p:sp>
      <p:sp>
        <p:nvSpPr>
          <p:cNvPr id="92" name="Уровень текста 1…"/>
          <p:cNvSpPr txBox="1"/>
          <p:nvPr>
            <p:ph type="body" sz="half" idx="1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заголовка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9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8" name="Уровень текста 1…"/>
          <p:cNvSpPr txBox="1"/>
          <p:nvPr>
            <p:ph type="body" sz="half" idx="1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</p:spPr>
        <p:txBody>
          <a:bodyPr/>
          <a:lstStyle>
            <a:lvl1pPr indent="-317500">
              <a:buSzPts val="1400"/>
              <a:defRPr sz="1400"/>
            </a:lvl1pPr>
            <a:lvl2pPr marL="965200" indent="-355600">
              <a:buSzPts val="1400"/>
              <a:defRPr sz="1400"/>
            </a:lvl2pPr>
            <a:lvl3pPr marL="1422400" indent="-355600">
              <a:buSzPts val="1400"/>
              <a:defRPr sz="1400"/>
            </a:lvl3pPr>
            <a:lvl4pPr marL="1879600" indent="-355600">
              <a:buSzPts val="1400"/>
              <a:defRPr sz="1400"/>
            </a:lvl4pPr>
            <a:lvl5pPr marL="2336800" indent="-355600">
              <a:buSzPts val="1400"/>
              <a:defRPr sz="1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9" name="Google Shape;23;p5"/>
          <p:cNvSpPr txBox="1"/>
          <p:nvPr>
            <p:ph type="body" sz="half" idx="21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</p:spPr>
        <p:txBody>
          <a:bodyPr/>
          <a:lstStyle/>
          <a:p>
            <a:pPr indent="-317500">
              <a:buSzPts val="1400"/>
              <a:defRPr sz="1400"/>
            </a:pPr>
          </a:p>
        </p:txBody>
      </p:sp>
      <p:sp>
        <p:nvSpPr>
          <p:cNvPr id="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Текст заголовка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6" name="Уровень текста 1…"/>
          <p:cNvSpPr txBox="1"/>
          <p:nvPr>
            <p:ph type="body" sz="quarter" idx="1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</p:spPr>
        <p:txBody>
          <a:bodyPr/>
          <a:lstStyle>
            <a:lvl1pPr indent="-304800">
              <a:buSzPts val="1200"/>
              <a:defRPr sz="1200"/>
            </a:lvl1pPr>
            <a:lvl2pPr marL="914400" indent="-304800">
              <a:buSzPts val="1200"/>
              <a:defRPr sz="1200"/>
            </a:lvl2pPr>
            <a:lvl3pPr marL="1371600" indent="-304800">
              <a:buSzPts val="1200"/>
              <a:defRPr sz="1200"/>
            </a:lvl3pPr>
            <a:lvl4pPr marL="1828800" indent="-304800">
              <a:buSzPts val="1200"/>
              <a:defRPr sz="1200"/>
            </a:lvl4pPr>
            <a:lvl5pPr marL="2286000" indent="-304800">
              <a:buSzPts val="1200"/>
              <a:defRPr sz="1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7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Текст заголовка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6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36;p9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73" name="Текст заголовка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4" name="Уровень текста 1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marL="342900" indent="-228600" algn="ctr">
              <a:lnSpc>
                <a:spcPct val="100000"/>
              </a:lnSpc>
              <a:buClrTx/>
              <a:buSzTx/>
              <a:buFontTx/>
              <a:buNone/>
              <a:defRPr sz="2100"/>
            </a:lvl1pPr>
            <a:lvl2pPr marL="342900" indent="254000" algn="ctr">
              <a:lnSpc>
                <a:spcPct val="100000"/>
              </a:lnSpc>
              <a:buClrTx/>
              <a:buSzTx/>
              <a:buFontTx/>
              <a:buNone/>
              <a:defRPr sz="2100"/>
            </a:lvl2pPr>
            <a:lvl3pPr marL="342900" indent="711200" algn="ctr">
              <a:lnSpc>
                <a:spcPct val="100000"/>
              </a:lnSpc>
              <a:buClrTx/>
              <a:buSzTx/>
              <a:buFontTx/>
              <a:buNone/>
              <a:defRPr sz="2100"/>
            </a:lvl3pPr>
            <a:lvl4pPr marL="342900" indent="1168400" algn="ctr">
              <a:lnSpc>
                <a:spcPct val="100000"/>
              </a:lnSpc>
              <a:buClrTx/>
              <a:buSzTx/>
              <a:buFontTx/>
              <a:buNone/>
              <a:defRPr sz="2100"/>
            </a:lvl4pPr>
            <a:lvl5pPr marL="342900" indent="1625600" algn="ctr">
              <a:lnSpc>
                <a:spcPct val="100000"/>
              </a:lnSpc>
              <a:buClrTx/>
              <a:buSzTx/>
              <a:buFontTx/>
              <a:buNone/>
              <a:defRPr sz="21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5" name="Google Shape;39;p9"/>
          <p:cNvSpPr txBox="1"/>
          <p:nvPr>
            <p:ph type="body" sz="half" idx="21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Уровень текста 1…"/>
          <p:cNvSpPr txBox="1"/>
          <p:nvPr>
            <p:ph type="body" sz="quarter" idx="1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</p:spPr>
        <p:txBody>
          <a:bodyPr anchor="ctr"/>
          <a:lstStyle>
            <a:lvl1pPr marL="228600" indent="0">
              <a:lnSpc>
                <a:spcPct val="100000"/>
              </a:lnSpc>
              <a:buClrTx/>
              <a:buSzTx/>
              <a:buFontTx/>
              <a:buNone/>
            </a:lvl1pPr>
            <a:lvl2pPr>
              <a:lnSpc>
                <a:spcPct val="100000"/>
              </a:lnSpc>
              <a:buClrTx/>
              <a:buFontTx/>
            </a:lvl2pPr>
            <a:lvl3pPr>
              <a:lnSpc>
                <a:spcPct val="100000"/>
              </a:lnSpc>
              <a:buClrTx/>
              <a:buFontTx/>
            </a:lvl3pPr>
            <a:lvl4pPr>
              <a:lnSpc>
                <a:spcPct val="100000"/>
              </a:lnSpc>
              <a:buClrTx/>
              <a:buFontTx/>
            </a:lvl4pPr>
            <a:lvl5pPr>
              <a:lnSpc>
                <a:spcPct val="100000"/>
              </a:lnSpc>
              <a:buClrTx/>
              <a:buFontTx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8684345" y="4700819"/>
            <a:ext cx="336814" cy="318396"/>
          </a:xfrm>
          <a:prstGeom prst="rect">
            <a:avLst/>
          </a:prstGeom>
          <a:ln w="12700">
            <a:miter lim="400000"/>
          </a:ln>
        </p:spPr>
        <p:txBody>
          <a:bodyPr wrap="none" lIns="91424" tIns="91424" rIns="91424" bIns="91424" anchor="ctr">
            <a:normAutofit fontScale="100000" lnSpcReduction="0"/>
          </a:bodyPr>
          <a:lstStyle>
            <a:lvl1pPr algn="r">
              <a:defRPr sz="1000">
                <a:solidFill>
                  <a:schemeClr val="accent2">
                    <a:lumOff val="21764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457200" marR="0" indent="-342900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1pPr>
      <a:lvl2pPr marL="1005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2pPr>
      <a:lvl3pPr marL="1462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3pPr>
      <a:lvl4pPr marL="1919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4pPr>
      <a:lvl5pPr marL="23767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5pPr>
      <a:lvl6pPr marL="28339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6pPr>
      <a:lvl7pPr marL="32911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●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7pPr>
      <a:lvl8pPr marL="37483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○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8pPr>
      <a:lvl9pPr marL="4205514" marR="0" indent="-408214" algn="l" defTabSz="914400" rtl="0" latinLnBrk="0">
        <a:lnSpc>
          <a:spcPct val="115000"/>
        </a:lnSpc>
        <a:spcBef>
          <a:spcPts val="0"/>
        </a:spcBef>
        <a:spcAft>
          <a:spcPts val="0"/>
        </a:spcAft>
        <a:buClr>
          <a:schemeClr val="accent2">
            <a:lumOff val="21764"/>
          </a:schemeClr>
        </a:buClr>
        <a:buSzPts val="1800"/>
        <a:buFont typeface="Arial"/>
        <a:buChar char="■"/>
        <a:tabLst/>
        <a:defRPr b="0" baseline="0" cap="none" i="0" spc="0" strike="noStrike" sz="1800" u="none">
          <a:solidFill>
            <a:schemeClr val="accent2">
              <a:lumOff val="21764"/>
            </a:schemeClr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54;p13" descr="Google Shape;54;p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Google Shape;56;p13" descr="Google Shape;56;p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874" y="308949"/>
            <a:ext cx="658026" cy="261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Google Shape;57;p13" descr="Google Shape;57;p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" y="0"/>
            <a:ext cx="9143925" cy="5143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Google Shape;58;p13" descr="Google Shape;58;p13"/>
          <p:cNvPicPr>
            <a:picLocks noChangeAspect="1"/>
          </p:cNvPicPr>
          <p:nvPr/>
        </p:nvPicPr>
        <p:blipFill>
          <a:blip r:embed="rId4">
            <a:extLst/>
          </a:blip>
          <a:srcRect l="6336" t="61088" r="62522" b="29333"/>
          <a:stretch>
            <a:fillRect/>
          </a:stretch>
        </p:blipFill>
        <p:spPr>
          <a:xfrm>
            <a:off x="181200" y="2075325"/>
            <a:ext cx="3838974" cy="664125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Google Shape;59;p13"/>
          <p:cNvSpPr/>
          <p:nvPr/>
        </p:nvSpPr>
        <p:spPr>
          <a:xfrm>
            <a:off x="121899" y="1287150"/>
            <a:ext cx="3957601" cy="3338101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14" name="Google Shape;60;p13"/>
          <p:cNvSpPr txBox="1"/>
          <p:nvPr/>
        </p:nvSpPr>
        <p:spPr>
          <a:xfrm>
            <a:off x="462750" y="1709850"/>
            <a:ext cx="5289600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b="1" sz="4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Aeroclub </a:t>
            </a:r>
            <a:br/>
            <a:r>
              <a:t>Challenge 2023 </a:t>
            </a:r>
          </a:p>
        </p:txBody>
      </p:sp>
      <p:pic>
        <p:nvPicPr>
          <p:cNvPr id="115" name="Picture 11" descr="Picture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31406" y="4225359"/>
            <a:ext cx="912588" cy="9181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65;p14" descr="Google Shape;65;p1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" y="11"/>
            <a:ext cx="9144001" cy="51434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Google Shape;66;p14" descr="Google Shape;66;p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874" y="308949"/>
            <a:ext cx="658026" cy="261401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Google Shape;67;p14"/>
          <p:cNvSpPr txBox="1"/>
          <p:nvPr/>
        </p:nvSpPr>
        <p:spPr>
          <a:xfrm>
            <a:off x="358874" y="722449"/>
            <a:ext cx="6336002" cy="181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Создание сервиса ранжирования предложений Auto Avia Offer</a:t>
            </a:r>
            <a:br/>
            <a:r>
              <a:t>Track# </a:t>
            </a:r>
            <a:r>
              <a:t>2</a:t>
            </a:r>
          </a:p>
          <a:p>
            <a:pPr>
              <a:lnSpc>
                <a:spcPct val="150000"/>
              </a:lnSpc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ML_V0d0lazezz</a:t>
            </a:r>
          </a:p>
        </p:txBody>
      </p:sp>
      <p:grpSp>
        <p:nvGrpSpPr>
          <p:cNvPr id="132" name="Group 11"/>
          <p:cNvGrpSpPr/>
          <p:nvPr/>
        </p:nvGrpSpPr>
        <p:grpSpPr>
          <a:xfrm>
            <a:off x="1856011" y="2907587"/>
            <a:ext cx="4964845" cy="1564256"/>
            <a:chOff x="0" y="0"/>
            <a:chExt cx="4964844" cy="1564255"/>
          </a:xfrm>
        </p:grpSpPr>
        <p:sp>
          <p:nvSpPr>
            <p:cNvPr id="120" name="Google Shape;68;p14"/>
            <p:cNvSpPr txBox="1"/>
            <p:nvPr/>
          </p:nvSpPr>
          <p:spPr>
            <a:xfrm>
              <a:off x="3331344" y="959700"/>
              <a:ext cx="1633501" cy="322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lnSpc>
                  <a:spcPct val="90000"/>
                </a:lnSpc>
                <a:defRPr sz="9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pPr/>
              <a:r>
                <a:t>Юдаков Евгений</a:t>
              </a:r>
            </a:p>
          </p:txBody>
        </p:sp>
        <p:sp>
          <p:nvSpPr>
            <p:cNvPr id="121" name="Google Shape;69;p14"/>
            <p:cNvSpPr txBox="1"/>
            <p:nvPr/>
          </p:nvSpPr>
          <p:spPr>
            <a:xfrm>
              <a:off x="3331344" y="1241705"/>
              <a:ext cx="1633501" cy="322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lnSpc>
                  <a:spcPct val="90000"/>
                </a:lnSpc>
                <a:defRPr sz="9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pPr/>
              <a:r>
                <a:t>Менеджер проекта</a:t>
              </a:r>
            </a:p>
          </p:txBody>
        </p:sp>
        <p:pic>
          <p:nvPicPr>
            <p:cNvPr id="122" name="Google Shape;70;p14" descr="Google Shape;70;p1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1599755">
              <a:off x="3689212" y="19159"/>
              <a:ext cx="917999" cy="9405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3" name="Google Shape;74;p14"/>
            <p:cNvSpPr txBox="1"/>
            <p:nvPr/>
          </p:nvSpPr>
          <p:spPr>
            <a:xfrm>
              <a:off x="0" y="959682"/>
              <a:ext cx="1633501" cy="322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lnSpc>
                  <a:spcPct val="90000"/>
                </a:lnSpc>
                <a:defRPr sz="9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pPr/>
              <a:r>
                <a:t>Илларионов Алексей</a:t>
              </a:r>
            </a:p>
          </p:txBody>
        </p:sp>
        <p:sp>
          <p:nvSpPr>
            <p:cNvPr id="124" name="Google Shape;75;p14"/>
            <p:cNvSpPr txBox="1"/>
            <p:nvPr/>
          </p:nvSpPr>
          <p:spPr>
            <a:xfrm>
              <a:off x="0" y="1241688"/>
              <a:ext cx="1633501" cy="322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 algn="ctr">
                <a:lnSpc>
                  <a:spcPct val="90000"/>
                </a:lnSpc>
                <a:defRPr sz="9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pPr>
              <a:r>
                <a:t>ML</a:t>
              </a:r>
              <a:r>
                <a:t>-engineer</a:t>
              </a:r>
            </a:p>
          </p:txBody>
        </p:sp>
        <p:pic>
          <p:nvPicPr>
            <p:cNvPr id="125" name="Google Shape;76;p14" descr="Google Shape;76;p1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1599755">
              <a:off x="357868" y="19141"/>
              <a:ext cx="917999" cy="9405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26" name="Google Shape;77;p14"/>
            <p:cNvSpPr txBox="1"/>
            <p:nvPr/>
          </p:nvSpPr>
          <p:spPr>
            <a:xfrm>
              <a:off x="1665672" y="959699"/>
              <a:ext cx="1633501" cy="322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lnSpc>
                  <a:spcPct val="90000"/>
                </a:lnSpc>
                <a:defRPr sz="9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pPr/>
              <a:r>
                <a:t>Голубкина Анна</a:t>
              </a:r>
            </a:p>
          </p:txBody>
        </p:sp>
        <p:sp>
          <p:nvSpPr>
            <p:cNvPr id="127" name="Google Shape;78;p14"/>
            <p:cNvSpPr txBox="1"/>
            <p:nvPr/>
          </p:nvSpPr>
          <p:spPr>
            <a:xfrm>
              <a:off x="1665672" y="1241704"/>
              <a:ext cx="1633501" cy="322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>
              <a:lvl1pPr algn="ctr">
                <a:lnSpc>
                  <a:spcPct val="90000"/>
                </a:lnSpc>
                <a:defRPr sz="90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defRPr>
              </a:lvl1pPr>
            </a:lstStyle>
            <a:p>
              <a:pPr/>
              <a:r>
                <a:t>Data-Scientist</a:t>
              </a:r>
            </a:p>
          </p:txBody>
        </p:sp>
        <p:pic>
          <p:nvPicPr>
            <p:cNvPr id="128" name="Google Shape;79;p14" descr="Google Shape;79;p14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21599755">
              <a:off x="1991367" y="22397"/>
              <a:ext cx="917999" cy="94051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29" name="Picture 4" descr="Picture 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977289" y="12107"/>
              <a:ext cx="964063" cy="9475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0" name="Picture 6" descr="Picture 6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50903" y="19106"/>
              <a:ext cx="931927" cy="96479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1" name="Picture 10" descr="Picture 10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664891" y="0"/>
              <a:ext cx="968149" cy="9717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33" name="Picture 2" descr="Picture 2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231406" y="4225359"/>
            <a:ext cx="912588" cy="9181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6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87;p15" descr="Google Shape;87;p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4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38" name="Google Shape;88;p15"/>
          <p:cNvGrpSpPr/>
          <p:nvPr/>
        </p:nvGrpSpPr>
        <p:grpSpPr>
          <a:xfrm>
            <a:off x="541050" y="1224574"/>
            <a:ext cx="7339501" cy="3558901"/>
            <a:chOff x="0" y="0"/>
            <a:chExt cx="7339500" cy="3558899"/>
          </a:xfrm>
        </p:grpSpPr>
        <p:sp>
          <p:nvSpPr>
            <p:cNvPr id="136" name="Сквиркл"/>
            <p:cNvSpPr/>
            <p:nvPr/>
          </p:nvSpPr>
          <p:spPr>
            <a:xfrm>
              <a:off x="0" y="0"/>
              <a:ext cx="7339501" cy="3558900"/>
            </a:xfrm>
            <a:prstGeom prst="roundRect">
              <a:avLst>
                <a:gd name="adj" fmla="val 3224"/>
              </a:avLst>
            </a:prstGeom>
            <a:noFill/>
            <a:ln w="9525" cap="flat">
              <a:solidFill>
                <a:srgbClr val="DD001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137" name="На входе модель получает xls-файл с возможными вариантами перелета по запрошенному клиентом маршруту.…"/>
            <p:cNvSpPr txBox="1"/>
            <p:nvPr/>
          </p:nvSpPr>
          <p:spPr>
            <a:xfrm>
              <a:off x="38368" y="38368"/>
              <a:ext cx="7262764" cy="1694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На входе модель получает xls-файл с возможными вариантами перелета по запрошенному клиентом маршруту.</a:t>
              </a:r>
            </a:p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В результате работы модель сортирует загруженные варианты в порядке уменьшения приоритета предложения, от 1 до N, где N - номер наименее подходящего варианта</a:t>
              </a:r>
            </a:p>
          </p:txBody>
        </p:sp>
      </p:grpSp>
      <p:sp>
        <p:nvSpPr>
          <p:cNvPr id="139" name="Google Shape;89;p15"/>
          <p:cNvSpPr txBox="1"/>
          <p:nvPr/>
        </p:nvSpPr>
        <p:spPr>
          <a:xfrm>
            <a:off x="541050" y="714100"/>
            <a:ext cx="330780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Описание задачи</a:t>
            </a:r>
          </a:p>
        </p:txBody>
      </p:sp>
      <p:pic>
        <p:nvPicPr>
          <p:cNvPr id="140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1406" y="4225359"/>
            <a:ext cx="912588" cy="918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9952" y="3488147"/>
            <a:ext cx="2018410" cy="9835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90720" y="3535084"/>
            <a:ext cx="916259" cy="9366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3" name="Picture 7" descr="Picture 7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72000" y="3242461"/>
            <a:ext cx="510539" cy="1352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icture 9" descr="Picture 9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548197" y="3409975"/>
            <a:ext cx="1554905" cy="1186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6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94;p16" descr="Google Shape;94;p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4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49" name="Google Shape;95;p16"/>
          <p:cNvGrpSpPr/>
          <p:nvPr/>
        </p:nvGrpSpPr>
        <p:grpSpPr>
          <a:xfrm>
            <a:off x="541050" y="1195431"/>
            <a:ext cx="7339501" cy="3685850"/>
            <a:chOff x="0" y="0"/>
            <a:chExt cx="7339500" cy="3685849"/>
          </a:xfrm>
        </p:grpSpPr>
        <p:sp>
          <p:nvSpPr>
            <p:cNvPr id="147" name="Сквиркл"/>
            <p:cNvSpPr/>
            <p:nvPr/>
          </p:nvSpPr>
          <p:spPr>
            <a:xfrm>
              <a:off x="0" y="29142"/>
              <a:ext cx="7339501" cy="3656708"/>
            </a:xfrm>
            <a:prstGeom prst="roundRect">
              <a:avLst>
                <a:gd name="adj" fmla="val 3224"/>
              </a:avLst>
            </a:prstGeom>
            <a:noFill/>
            <a:ln w="9525" cap="flat">
              <a:solidFill>
                <a:srgbClr val="DD001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148" name="1) Заполнены пропущенные данные…"/>
            <p:cNvSpPr/>
            <p:nvPr/>
          </p:nvSpPr>
          <p:spPr>
            <a:xfrm>
              <a:off x="39291" y="0"/>
              <a:ext cx="7260918" cy="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1) Заполнены пропущенные данные</a:t>
              </a:r>
            </a:p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2) Даты приведены к нулевому меридиану для </a:t>
              </a:r>
            </a:p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возможности расчета времени в пути </a:t>
              </a:r>
            </a:p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3) Введены дополнительные временнЫе признаки</a:t>
              </a:r>
            </a:p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3) Список авиакомпаний выведен, как отдельная </a:t>
              </a:r>
            </a:p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фича</a:t>
              </a:r>
            </a:p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4) Введен новый признак «разница между </a:t>
              </a:r>
            </a:p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запрошенным временем и фактическим временем </a:t>
              </a:r>
            </a:p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рейса» </a:t>
              </a:r>
            </a:p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Пример:</a:t>
              </a:r>
            </a:p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Клиенту необходимо прибыть в локацию в 16:00 сегодня. Модель считает приоритетными рейсы с близким временем отправления и точным расчетом прибытия до 16:00 в соответствующую локацию.</a:t>
              </a:r>
              <a:br/>
            </a:p>
          </p:txBody>
        </p:sp>
      </p:grpSp>
      <p:sp>
        <p:nvSpPr>
          <p:cNvPr id="150" name="Google Shape;96;p16"/>
          <p:cNvSpPr txBox="1"/>
          <p:nvPr/>
        </p:nvSpPr>
        <p:spPr>
          <a:xfrm>
            <a:off x="541050" y="714100"/>
            <a:ext cx="5543701" cy="34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t>Сбор и обработка данных</a:t>
            </a:r>
            <a:r>
              <a:rPr b="0"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</a:p>
        </p:txBody>
      </p:sp>
      <p:pic>
        <p:nvPicPr>
          <p:cNvPr id="151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1406" y="4225359"/>
            <a:ext cx="912588" cy="918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45657" y="1310093"/>
            <a:ext cx="2634697" cy="22361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6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01;p17" descr="Google Shape;101;p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4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7" name="Google Shape;102;p17"/>
          <p:cNvGrpSpPr/>
          <p:nvPr/>
        </p:nvGrpSpPr>
        <p:grpSpPr>
          <a:xfrm>
            <a:off x="541050" y="1224574"/>
            <a:ext cx="7339501" cy="3558901"/>
            <a:chOff x="0" y="0"/>
            <a:chExt cx="7339500" cy="3558899"/>
          </a:xfrm>
        </p:grpSpPr>
        <p:sp>
          <p:nvSpPr>
            <p:cNvPr id="155" name="Сквиркл"/>
            <p:cNvSpPr/>
            <p:nvPr/>
          </p:nvSpPr>
          <p:spPr>
            <a:xfrm>
              <a:off x="0" y="0"/>
              <a:ext cx="7339501" cy="3558900"/>
            </a:xfrm>
            <a:prstGeom prst="roundRect">
              <a:avLst>
                <a:gd name="adj" fmla="val 3224"/>
              </a:avLst>
            </a:prstGeom>
            <a:noFill/>
            <a:ln w="9525" cap="flat">
              <a:solidFill>
                <a:srgbClr val="DD001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156" name="Был рассмотрен вариант использования рекомендательных систем основанных  на применении алгоритма Alternating least squares (ALS), однако остановили  выбор на модели градиентного бустинга по причине отсутствия возможности использования клиентского опыта. "/>
            <p:cNvSpPr/>
            <p:nvPr/>
          </p:nvSpPr>
          <p:spPr>
            <a:xfrm>
              <a:off x="38368" y="38368"/>
              <a:ext cx="7262764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0" fill="norm" stroke="1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Был рассмотрен вариант использования рекомендательных систем основанных </a:t>
              </a:r>
              <a:br/>
              <a:r>
                <a:t>на применении алгоритма Alternating least squares (ALS), однако остановили </a:t>
              </a:r>
              <a:br/>
              <a:r>
                <a:t>выбор на модели градиентного бустинга по причине отсутствия возможности использования клиентского опыта.</a:t>
              </a:r>
              <a:br/>
              <a:br/>
              <a:br/>
              <a:br/>
              <a:br/>
              <a:br/>
              <a:br/>
              <a:r>
                <a:t>Поэтому выбрана модель </a:t>
              </a:r>
              <a:r>
                <a:t>CatBoost</a:t>
              </a:r>
            </a:p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CatBoost — открытая программная библиотека, разработанная компанией Яндекс и реализующая уникальный патентованный алгоритм построения моделей машинного обучения, использующий одну из оригинальных схем градиентного бустинга.</a:t>
              </a:r>
              <a:br/>
              <a:br/>
              <a:br/>
            </a:p>
          </p:txBody>
        </p:sp>
      </p:grpSp>
      <p:sp>
        <p:nvSpPr>
          <p:cNvPr id="158" name="Google Shape;103;p17"/>
          <p:cNvSpPr txBox="1"/>
          <p:nvPr/>
        </p:nvSpPr>
        <p:spPr>
          <a:xfrm>
            <a:off x="541050" y="714100"/>
            <a:ext cx="330780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Выбор модели</a:t>
            </a:r>
          </a:p>
        </p:txBody>
      </p:sp>
      <p:pic>
        <p:nvPicPr>
          <p:cNvPr id="159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1406" y="4225359"/>
            <a:ext cx="912588" cy="918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469902">
            <a:off x="7477393" y="397632"/>
            <a:ext cx="1508028" cy="79845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5" name="Group 13"/>
          <p:cNvGrpSpPr/>
          <p:nvPr/>
        </p:nvGrpSpPr>
        <p:grpSpPr>
          <a:xfrm>
            <a:off x="808853" y="2344065"/>
            <a:ext cx="6592137" cy="1130950"/>
            <a:chOff x="0" y="0"/>
            <a:chExt cx="6592136" cy="1130949"/>
          </a:xfrm>
        </p:grpSpPr>
        <p:pic>
          <p:nvPicPr>
            <p:cNvPr id="161" name="Picture 6" descr="Picture 6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-1"/>
              <a:ext cx="1507932" cy="1130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2" name="Picture 8" descr="Picture 8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97033" y="-1"/>
              <a:ext cx="1507932" cy="1130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3" name="Picture 10" descr="Picture 10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3361765" y="-1"/>
              <a:ext cx="1507932" cy="1130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4" name="Picture 12" descr="Picture 12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084205" y="0"/>
              <a:ext cx="1507932" cy="11309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6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08;p18" descr="Google Shape;108;p1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4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0" name="Google Shape;109;p18"/>
          <p:cNvGrpSpPr/>
          <p:nvPr/>
        </p:nvGrpSpPr>
        <p:grpSpPr>
          <a:xfrm>
            <a:off x="541050" y="1224574"/>
            <a:ext cx="7339501" cy="3558901"/>
            <a:chOff x="0" y="0"/>
            <a:chExt cx="7339500" cy="3558899"/>
          </a:xfrm>
        </p:grpSpPr>
        <p:sp>
          <p:nvSpPr>
            <p:cNvPr id="168" name="Сквиркл"/>
            <p:cNvSpPr/>
            <p:nvPr/>
          </p:nvSpPr>
          <p:spPr>
            <a:xfrm>
              <a:off x="0" y="0"/>
              <a:ext cx="7339501" cy="3558900"/>
            </a:xfrm>
            <a:prstGeom prst="roundRect">
              <a:avLst>
                <a:gd name="adj" fmla="val 3224"/>
              </a:avLst>
            </a:prstGeom>
            <a:noFill/>
            <a:ln w="9525" cap="flat">
              <a:solidFill>
                <a:srgbClr val="DD001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169" name="опишите процесс обучения модели и как вы оптимизировали ее параметры.  CatBoostClassifier с метрикой оценки f1-score"/>
            <p:cNvSpPr txBox="1"/>
            <p:nvPr/>
          </p:nvSpPr>
          <p:spPr>
            <a:xfrm>
              <a:off x="38368" y="38368"/>
              <a:ext cx="7262764" cy="10083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/>
              <a:r>
                <a:t>опишите процесс обучения модели и как вы оптимизировали ее параметры. </a:t>
              </a:r>
              <a:br/>
              <a:r>
                <a:rPr>
                  <a:solidFill>
                    <a:srgbClr val="FFFFFF"/>
                  </a:solidFill>
                </a:rPr>
                <a:t>CatBoostClassifier</a:t>
              </a:r>
              <a:r>
                <a:rPr>
                  <a:solidFill>
                    <a:srgbClr val="FFFFFF"/>
                  </a:solidFill>
                </a:rPr>
                <a:t> с метрикой оценки </a:t>
              </a:r>
              <a:r>
                <a:rPr>
                  <a:solidFill>
                    <a:srgbClr val="FFFFFF"/>
                  </a:solidFill>
                </a:rPr>
                <a:t>f1-score</a:t>
              </a:r>
              <a:br>
                <a:rPr>
                  <a:solidFill>
                    <a:srgbClr val="FFFFFF"/>
                  </a:solidFill>
                </a:rPr>
              </a:br>
            </a:p>
          </p:txBody>
        </p:sp>
      </p:grpSp>
      <p:sp>
        <p:nvSpPr>
          <p:cNvPr id="171" name="Google Shape;110;p18"/>
          <p:cNvSpPr txBox="1"/>
          <p:nvPr/>
        </p:nvSpPr>
        <p:spPr>
          <a:xfrm>
            <a:off x="541049" y="714100"/>
            <a:ext cx="491910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Обучение модели</a:t>
            </a:r>
          </a:p>
        </p:txBody>
      </p:sp>
      <p:pic>
        <p:nvPicPr>
          <p:cNvPr id="172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1406" y="4225359"/>
            <a:ext cx="912588" cy="918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04535" y="2024321"/>
            <a:ext cx="3607845" cy="26601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Изображение" descr="Изображение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1758" y="2020903"/>
            <a:ext cx="3370171" cy="2666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6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15;p19" descr="Google Shape;115;p1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12" y="0"/>
            <a:ext cx="9144001" cy="5143490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Google Shape;116;p19"/>
          <p:cNvSpPr/>
          <p:nvPr/>
        </p:nvSpPr>
        <p:spPr>
          <a:xfrm>
            <a:off x="541050" y="1224574"/>
            <a:ext cx="7339501" cy="3558901"/>
          </a:xfrm>
          <a:prstGeom prst="roundRect">
            <a:avLst>
              <a:gd name="adj" fmla="val 3224"/>
            </a:avLst>
          </a:prstGeom>
          <a:ln>
            <a:solidFill>
              <a:srgbClr val="DD001F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sp>
        <p:nvSpPr>
          <p:cNvPr id="178" name="Google Shape;117;p19"/>
          <p:cNvSpPr txBox="1"/>
          <p:nvPr/>
        </p:nvSpPr>
        <p:spPr>
          <a:xfrm>
            <a:off x="541050" y="714100"/>
            <a:ext cx="3307801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Архитектура</a:t>
            </a:r>
          </a:p>
        </p:txBody>
      </p:sp>
      <p:pic>
        <p:nvPicPr>
          <p:cNvPr id="179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1406" y="4225359"/>
            <a:ext cx="912588" cy="918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6229" y="1389577"/>
            <a:ext cx="375748" cy="375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icture 11" descr="Picture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4282" y="2082610"/>
            <a:ext cx="659645" cy="514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Picture 13" descr="Picture 1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5405" y="2855480"/>
            <a:ext cx="659645" cy="6544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Picture 15" descr="Picture 1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08863" y="3737760"/>
            <a:ext cx="873635" cy="973887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TextBox 16"/>
          <p:cNvSpPr txBox="1"/>
          <p:nvPr/>
        </p:nvSpPr>
        <p:spPr>
          <a:xfrm>
            <a:off x="1921026" y="1611266"/>
            <a:ext cx="2367728" cy="205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Варианты перелета в формате </a:t>
            </a:r>
            <a:r>
              <a:t>xlsx</a:t>
            </a:r>
          </a:p>
        </p:txBody>
      </p:sp>
      <p:sp>
        <p:nvSpPr>
          <p:cNvPr id="185" name="TextBox 19"/>
          <p:cNvSpPr txBox="1"/>
          <p:nvPr/>
        </p:nvSpPr>
        <p:spPr>
          <a:xfrm>
            <a:off x="1951501" y="2210673"/>
            <a:ext cx="2617772" cy="2059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Обработка признаков и формирование новых</a:t>
            </a:r>
          </a:p>
        </p:txBody>
      </p:sp>
      <p:sp>
        <p:nvSpPr>
          <p:cNvPr id="186" name="TextBox 22"/>
          <p:cNvSpPr txBox="1"/>
          <p:nvPr/>
        </p:nvSpPr>
        <p:spPr>
          <a:xfrm>
            <a:off x="1974574" y="2875902"/>
            <a:ext cx="2731009" cy="485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Параметризация и обучение модели, </a:t>
            </a:r>
            <a:br/>
            <a:r>
              <a:t>используя небрежные (oblivious) деревья решений, чтобы вырастить сбалансированное дерево.</a:t>
            </a:r>
          </a:p>
        </p:txBody>
      </p:sp>
      <p:sp>
        <p:nvSpPr>
          <p:cNvPr id="187" name="TextBox 23"/>
          <p:cNvSpPr txBox="1"/>
          <p:nvPr/>
        </p:nvSpPr>
        <p:spPr>
          <a:xfrm>
            <a:off x="2007689" y="3684978"/>
            <a:ext cx="2697894" cy="4853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В результате обучения модели получаем сбалансированное дерево решений, которое используем для классификации новых запросов.</a:t>
            </a:r>
          </a:p>
        </p:txBody>
      </p:sp>
      <p:sp>
        <p:nvSpPr>
          <p:cNvPr id="188" name="Arrow: Down 24"/>
          <p:cNvSpPr/>
          <p:nvPr/>
        </p:nvSpPr>
        <p:spPr>
          <a:xfrm>
            <a:off x="864216" y="1806874"/>
            <a:ext cx="231649" cy="214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89" name="Arrow: Down 28"/>
          <p:cNvSpPr/>
          <p:nvPr/>
        </p:nvSpPr>
        <p:spPr>
          <a:xfrm>
            <a:off x="879402" y="2627672"/>
            <a:ext cx="231649" cy="214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0" name="Arrow: Down 29"/>
          <p:cNvSpPr/>
          <p:nvPr/>
        </p:nvSpPr>
        <p:spPr>
          <a:xfrm>
            <a:off x="879402" y="3522767"/>
            <a:ext cx="231649" cy="2149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1" name="Picture 26" descr="Picture 26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85008" y="3336599"/>
            <a:ext cx="860005" cy="573337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Rectangle: Rounded Corners 27"/>
          <p:cNvSpPr/>
          <p:nvPr/>
        </p:nvSpPr>
        <p:spPr>
          <a:xfrm>
            <a:off x="1905031" y="1500239"/>
            <a:ext cx="2790426" cy="439416"/>
          </a:xfrm>
          <a:prstGeom prst="roundRect">
            <a:avLst>
              <a:gd name="adj" fmla="val 16667"/>
            </a:avLst>
          </a:prstGeom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3" name="Rectangle: Rounded Corners 33"/>
          <p:cNvSpPr/>
          <p:nvPr/>
        </p:nvSpPr>
        <p:spPr>
          <a:xfrm>
            <a:off x="1905031" y="2124312"/>
            <a:ext cx="2790426" cy="439416"/>
          </a:xfrm>
          <a:prstGeom prst="roundRect">
            <a:avLst>
              <a:gd name="adj" fmla="val 16667"/>
            </a:avLst>
          </a:prstGeom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4" name="Rectangle: Rounded Corners 34"/>
          <p:cNvSpPr/>
          <p:nvPr/>
        </p:nvSpPr>
        <p:spPr>
          <a:xfrm>
            <a:off x="1928854" y="2886543"/>
            <a:ext cx="2766603" cy="497191"/>
          </a:xfrm>
          <a:prstGeom prst="roundRect">
            <a:avLst>
              <a:gd name="adj" fmla="val 16667"/>
            </a:avLst>
          </a:prstGeom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5" name="Rectangle: Rounded Corners 35"/>
          <p:cNvSpPr/>
          <p:nvPr/>
        </p:nvSpPr>
        <p:spPr>
          <a:xfrm>
            <a:off x="1945013" y="3705978"/>
            <a:ext cx="2766603" cy="497191"/>
          </a:xfrm>
          <a:prstGeom prst="roundRect">
            <a:avLst>
              <a:gd name="adj" fmla="val 16667"/>
            </a:avLst>
          </a:prstGeom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6" name="Arrow: Down 36"/>
          <p:cNvSpPr/>
          <p:nvPr/>
        </p:nvSpPr>
        <p:spPr>
          <a:xfrm rot="16200000">
            <a:off x="3439505" y="2720612"/>
            <a:ext cx="231649" cy="36023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0906"/>
                </a:moveTo>
                <a:lnTo>
                  <a:pt x="5400" y="20906"/>
                </a:lnTo>
                <a:lnTo>
                  <a:pt x="5400" y="0"/>
                </a:lnTo>
                <a:lnTo>
                  <a:pt x="16200" y="0"/>
                </a:lnTo>
                <a:lnTo>
                  <a:pt x="16200" y="20906"/>
                </a:lnTo>
                <a:lnTo>
                  <a:pt x="21600" y="20906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97" name="Picture 39" descr="Picture 39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549417" y="3977304"/>
            <a:ext cx="933451" cy="790576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extBox 40"/>
          <p:cNvSpPr txBox="1"/>
          <p:nvPr/>
        </p:nvSpPr>
        <p:spPr>
          <a:xfrm>
            <a:off x="5092034" y="3423553"/>
            <a:ext cx="2675163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Классификация данных</a:t>
            </a:r>
          </a:p>
        </p:txBody>
      </p:sp>
      <p:sp>
        <p:nvSpPr>
          <p:cNvPr id="199" name="Rectangle: Rounded Corners 47"/>
          <p:cNvSpPr/>
          <p:nvPr/>
        </p:nvSpPr>
        <p:spPr>
          <a:xfrm>
            <a:off x="5046314" y="3343885"/>
            <a:ext cx="2766603" cy="497191"/>
          </a:xfrm>
          <a:prstGeom prst="roundRect">
            <a:avLst>
              <a:gd name="adj" fmla="val 16667"/>
            </a:avLst>
          </a:prstGeom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6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122;p20" descr="Google Shape;122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" y="11"/>
            <a:ext cx="9144001" cy="51434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4" name="Google Shape;123;p20"/>
          <p:cNvGrpSpPr/>
          <p:nvPr/>
        </p:nvGrpSpPr>
        <p:grpSpPr>
          <a:xfrm>
            <a:off x="541050" y="1224574"/>
            <a:ext cx="7339501" cy="3558901"/>
            <a:chOff x="0" y="0"/>
            <a:chExt cx="7339500" cy="3558899"/>
          </a:xfrm>
        </p:grpSpPr>
        <p:sp>
          <p:nvSpPr>
            <p:cNvPr id="202" name="Сквиркл"/>
            <p:cNvSpPr/>
            <p:nvPr/>
          </p:nvSpPr>
          <p:spPr>
            <a:xfrm>
              <a:off x="0" y="0"/>
              <a:ext cx="7339501" cy="3558900"/>
            </a:xfrm>
            <a:prstGeom prst="roundRect">
              <a:avLst>
                <a:gd name="adj" fmla="val 3224"/>
              </a:avLst>
            </a:prstGeom>
            <a:noFill/>
            <a:ln w="9525" cap="flat">
              <a:solidFill>
                <a:srgbClr val="DD001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203" name="Благодаря формированию новых признаков мы можем посчитать все необходимые атрибуты, предложив максимально подходящее предложение.…"/>
            <p:cNvSpPr txBox="1"/>
            <p:nvPr/>
          </p:nvSpPr>
          <p:spPr>
            <a:xfrm>
              <a:off x="38368" y="38368"/>
              <a:ext cx="7262764" cy="30276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Благодаря формированию новых признаков мы можем посчитать все необходимые атрибуты, предложив максимально подходящее предложение.</a:t>
              </a:r>
              <a:br/>
              <a:r>
                <a:t> </a:t>
              </a:r>
            </a:p>
            <a:p>
              <a: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  <a:p>
              <a: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  <a:p>
              <a: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  <a:p>
              <a: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  <a:p>
              <a: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  <a:p>
              <a: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  <a:p>
              <a: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Модель прекрасно обучилась </a:t>
              </a:r>
              <a:br/>
              <a:r>
                <a:t>и мы получили хорошую точность</a:t>
              </a:r>
              <a:r>
                <a:t>.</a:t>
              </a:r>
            </a:p>
            <a:p>
              <a: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  <a:p>
              <a: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  <a:p>
              <a: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  <a:p>
              <a:pPr>
                <a:defRPr sz="12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sp>
        <p:nvSpPr>
          <p:cNvPr id="205" name="Google Shape;124;p20"/>
          <p:cNvSpPr txBox="1"/>
          <p:nvPr/>
        </p:nvSpPr>
        <p:spPr>
          <a:xfrm>
            <a:off x="541049" y="714100"/>
            <a:ext cx="4732802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Результаты</a:t>
            </a:r>
          </a:p>
        </p:txBody>
      </p:sp>
      <p:pic>
        <p:nvPicPr>
          <p:cNvPr id="206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1406" y="4225359"/>
            <a:ext cx="912588" cy="918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5385" y="3554228"/>
            <a:ext cx="3071272" cy="994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icture 8" descr="Picture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20983" y="2951449"/>
            <a:ext cx="3854036" cy="1662907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TextBox 1"/>
          <p:cNvSpPr txBox="1"/>
          <p:nvPr/>
        </p:nvSpPr>
        <p:spPr>
          <a:xfrm>
            <a:off x="3946712" y="1824528"/>
            <a:ext cx="3188209" cy="9754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1200">
                <a:solidFill>
                  <a:srgbClr val="FFFFFF"/>
                </a:solidFill>
              </a:defRPr>
            </a:pPr>
            <a:r>
              <a:t>Ограничения у данной модели это необходимость передачи входных данных по строгому шаблону. </a:t>
            </a:r>
            <a:r>
              <a:rPr b="1"/>
              <a:t>Т.е. при изменении названий полей работа модели будет остановлена с ошибкой.</a:t>
            </a:r>
          </a:p>
        </p:txBody>
      </p:sp>
      <p:sp>
        <p:nvSpPr>
          <p:cNvPr id="210" name="Rectangle: Rounded Corners 10"/>
          <p:cNvSpPr/>
          <p:nvPr/>
        </p:nvSpPr>
        <p:spPr>
          <a:xfrm>
            <a:off x="612679" y="1316736"/>
            <a:ext cx="6836634" cy="494585"/>
          </a:xfrm>
          <a:prstGeom prst="roundRect">
            <a:avLst>
              <a:gd name="adj" fmla="val 16667"/>
            </a:avLst>
          </a:prstGeom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1" name="Rectangle: Rounded Corners 11"/>
          <p:cNvSpPr/>
          <p:nvPr/>
        </p:nvSpPr>
        <p:spPr>
          <a:xfrm>
            <a:off x="616157" y="2943331"/>
            <a:ext cx="2767123" cy="494585"/>
          </a:xfrm>
          <a:prstGeom prst="roundRect">
            <a:avLst>
              <a:gd name="adj" fmla="val 16667"/>
            </a:avLst>
          </a:prstGeom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2" name="Rectangle: Rounded Corners 12"/>
          <p:cNvSpPr/>
          <p:nvPr/>
        </p:nvSpPr>
        <p:spPr>
          <a:xfrm>
            <a:off x="3905294" y="1874116"/>
            <a:ext cx="3211307" cy="952905"/>
          </a:xfrm>
          <a:prstGeom prst="roundRect">
            <a:avLst>
              <a:gd name="adj" fmla="val 16667"/>
            </a:avLst>
          </a:prstGeom>
          <a:ln w="25400">
            <a:solidFill>
              <a:srgbClr val="FFFFF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13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72072" y="1904710"/>
            <a:ext cx="1978582" cy="9452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36363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129;p21" descr="Google Shape;129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4000" cy="514349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8" name="Google Shape;130;p21"/>
          <p:cNvGrpSpPr/>
          <p:nvPr/>
        </p:nvGrpSpPr>
        <p:grpSpPr>
          <a:xfrm>
            <a:off x="514622" y="1237788"/>
            <a:ext cx="7339501" cy="3558901"/>
            <a:chOff x="0" y="0"/>
            <a:chExt cx="7339500" cy="3558899"/>
          </a:xfrm>
        </p:grpSpPr>
        <p:sp>
          <p:nvSpPr>
            <p:cNvPr id="216" name="Сквиркл"/>
            <p:cNvSpPr/>
            <p:nvPr/>
          </p:nvSpPr>
          <p:spPr>
            <a:xfrm>
              <a:off x="0" y="0"/>
              <a:ext cx="7339501" cy="3558900"/>
            </a:xfrm>
            <a:prstGeom prst="roundRect">
              <a:avLst>
                <a:gd name="adj" fmla="val 3224"/>
              </a:avLst>
            </a:prstGeom>
            <a:noFill/>
            <a:ln w="9525" cap="flat">
              <a:solidFill>
                <a:srgbClr val="DD001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  <p:sp>
          <p:nvSpPr>
            <p:cNvPr id="217" name="Модель по итогу показала хороший результат, но его можно улучшить…"/>
            <p:cNvSpPr txBox="1"/>
            <p:nvPr/>
          </p:nvSpPr>
          <p:spPr>
            <a:xfrm>
              <a:off x="38368" y="38368"/>
              <a:ext cx="7262764" cy="25577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91424" tIns="91424" rIns="91424" bIns="91424" numCol="1" anchor="t">
              <a:spAutoFit/>
            </a:bodyPr>
            <a:lstStyle/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Модель по итогу показала хороший результат, но его можно улучшить </a:t>
              </a:r>
            </a:p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детальнее проработать входные данные, добавив новые признаки.</a:t>
              </a:r>
            </a:p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Поработать с балансировкой данных, так как в классах наблюдается значительный дисбаланс. </a:t>
              </a:r>
            </a:p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Благодаря более детальному анализу данных мы можем принять во внимание</a:t>
              </a:r>
            </a:p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  <a:r>
                <a:t>больше признаков, а соответственно и улучшить качество работы модели.</a:t>
              </a:r>
            </a:p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  <a:p>
              <a:pPr>
                <a:def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defRPr>
              </a:pPr>
            </a:p>
          </p:txBody>
        </p:sp>
      </p:grpSp>
      <p:sp>
        <p:nvSpPr>
          <p:cNvPr id="219" name="Google Shape;131;p21"/>
          <p:cNvSpPr txBox="1"/>
          <p:nvPr/>
        </p:nvSpPr>
        <p:spPr>
          <a:xfrm>
            <a:off x="541050" y="714100"/>
            <a:ext cx="8324699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15000"/>
              </a:lnSpc>
              <a:defRPr b="1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</a:lstStyle>
          <a:p>
            <a:pPr/>
            <a:r>
              <a:t>Выводы</a:t>
            </a:r>
          </a:p>
        </p:txBody>
      </p:sp>
      <p:pic>
        <p:nvPicPr>
          <p:cNvPr id="220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1406" y="4225359"/>
            <a:ext cx="912588" cy="9181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0845" y="3154101"/>
            <a:ext cx="2501268" cy="15303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icture 6" descr="Picture 6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47866" y="3472793"/>
            <a:ext cx="858775" cy="1756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 Light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 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